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62" r:id="rId4"/>
    <p:sldId id="279" r:id="rId5"/>
    <p:sldId id="288" r:id="rId6"/>
    <p:sldId id="287" r:id="rId7"/>
    <p:sldId id="258" r:id="rId8"/>
    <p:sldId id="286" r:id="rId9"/>
    <p:sldId id="285" r:id="rId10"/>
    <p:sldId id="284" r:id="rId11"/>
    <p:sldId id="283" r:id="rId12"/>
    <p:sldId id="281" r:id="rId13"/>
    <p:sldId id="280" r:id="rId14"/>
    <p:sldId id="265" r:id="rId15"/>
    <p:sldId id="267" r:id="rId16"/>
    <p:sldId id="268" r:id="rId17"/>
    <p:sldId id="269" r:id="rId18"/>
    <p:sldId id="270" r:id="rId19"/>
    <p:sldId id="272" r:id="rId20"/>
    <p:sldId id="275" r:id="rId21"/>
    <p:sldId id="291" r:id="rId22"/>
    <p:sldId id="277" r:id="rId23"/>
    <p:sldId id="260" r:id="rId24"/>
    <p:sldId id="273" r:id="rId25"/>
    <p:sldId id="290" r:id="rId26"/>
    <p:sldId id="289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438"/>
    <p:restoredTop sz="94592"/>
  </p:normalViewPr>
  <p:slideViewPr>
    <p:cSldViewPr snapToGrid="0" snapToObjects="1">
      <p:cViewPr varScale="1">
        <p:scale>
          <a:sx n="104" d="100"/>
          <a:sy n="104" d="100"/>
        </p:scale>
        <p:origin x="3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D5D476-CFC0-ED4D-9C66-9F4F936CD465}" type="datetimeFigureOut">
              <a:rPr kumimoji="1" lang="ko-KR" altLang="en-US" smtClean="0"/>
              <a:t>2017. 1. 19.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33C93D-A15F-274D-B822-851D06C8299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099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62A7E-2FCD-1143-8782-E56AEAFF9ABB}" type="datetimeFigureOut">
              <a:rPr kumimoji="1" lang="ko-KR" altLang="en-US" smtClean="0"/>
              <a:t>2017. 1. 19.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78230-EB08-604D-B599-58FF9232ABC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992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62A7E-2FCD-1143-8782-E56AEAFF9ABB}" type="datetimeFigureOut">
              <a:rPr kumimoji="1" lang="ko-KR" altLang="en-US" smtClean="0"/>
              <a:t>2017. 1. 19.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78230-EB08-604D-B599-58FF9232ABC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1256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62A7E-2FCD-1143-8782-E56AEAFF9ABB}" type="datetimeFigureOut">
              <a:rPr kumimoji="1" lang="ko-KR" altLang="en-US" smtClean="0"/>
              <a:t>2017. 1. 19.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78230-EB08-604D-B599-58FF9232ABC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7650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62A7E-2FCD-1143-8782-E56AEAFF9ABB}" type="datetimeFigureOut">
              <a:rPr kumimoji="1" lang="ko-KR" altLang="en-US" smtClean="0"/>
              <a:t>2017. 1. 19.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78230-EB08-604D-B599-58FF9232ABC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5419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62A7E-2FCD-1143-8782-E56AEAFF9ABB}" type="datetimeFigureOut">
              <a:rPr kumimoji="1" lang="ko-KR" altLang="en-US" smtClean="0"/>
              <a:t>2017. 1. 19.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78230-EB08-604D-B599-58FF9232ABC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8933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62A7E-2FCD-1143-8782-E56AEAFF9ABB}" type="datetimeFigureOut">
              <a:rPr kumimoji="1" lang="ko-KR" altLang="en-US" smtClean="0"/>
              <a:t>2017. 1. 19.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78230-EB08-604D-B599-58FF9232ABC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044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62A7E-2FCD-1143-8782-E56AEAFF9ABB}" type="datetimeFigureOut">
              <a:rPr kumimoji="1" lang="ko-KR" altLang="en-US" smtClean="0"/>
              <a:t>2017. 1. 19.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78230-EB08-604D-B599-58FF9232ABC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3196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62A7E-2FCD-1143-8782-E56AEAFF9ABB}" type="datetimeFigureOut">
              <a:rPr kumimoji="1" lang="ko-KR" altLang="en-US" smtClean="0"/>
              <a:t>2017. 1. 19.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78230-EB08-604D-B599-58FF9232ABC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5947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62A7E-2FCD-1143-8782-E56AEAFF9ABB}" type="datetimeFigureOut">
              <a:rPr kumimoji="1" lang="ko-KR" altLang="en-US" smtClean="0"/>
              <a:t>2017. 1. 19.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78230-EB08-604D-B599-58FF9232ABC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820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62A7E-2FCD-1143-8782-E56AEAFF9ABB}" type="datetimeFigureOut">
              <a:rPr kumimoji="1" lang="ko-KR" altLang="en-US" smtClean="0"/>
              <a:t>2017. 1. 19.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78230-EB08-604D-B599-58FF9232ABC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2973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62A7E-2FCD-1143-8782-E56AEAFF9ABB}" type="datetimeFigureOut">
              <a:rPr kumimoji="1" lang="ko-KR" altLang="en-US" smtClean="0"/>
              <a:t>2017. 1. 19.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78230-EB08-604D-B599-58FF9232ABC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1499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62A7E-2FCD-1143-8782-E56AEAFF9ABB}" type="datetimeFigureOut">
              <a:rPr kumimoji="1" lang="ko-KR" altLang="en-US" smtClean="0"/>
              <a:t>2017. 1. 19.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478230-EB08-604D-B599-58FF9232ABC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626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3" Type="http://schemas.openxmlformats.org/officeDocument/2006/relationships/image" Target="../media/image20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 smtClean="0"/>
              <a:t>블록체인</a:t>
            </a:r>
            <a:endParaRPr kumimoji="1" lang="ko-KR" altLang="en-US" dirty="0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 smtClean="0"/>
              <a:t>Made by </a:t>
            </a:r>
            <a:r>
              <a:rPr kumimoji="1" lang="en-US" altLang="ko-KR" dirty="0" err="1" smtClean="0"/>
              <a:t>Eunji</a:t>
            </a:r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5605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33394"/>
            <a:ext cx="10058400" cy="521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8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15296"/>
            <a:ext cx="10058400" cy="522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3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759597"/>
            <a:ext cx="10058400" cy="520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66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34424"/>
            <a:ext cx="10058400" cy="521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7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블록체인 기술</a:t>
            </a:r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690688"/>
            <a:ext cx="9956800" cy="424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04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72533"/>
            <a:ext cx="5130934" cy="1318155"/>
          </a:xfrm>
        </p:spPr>
        <p:txBody>
          <a:bodyPr/>
          <a:lstStyle/>
          <a:p>
            <a:r>
              <a:rPr kumimoji="1" lang="ko-KR" altLang="en-US" dirty="0" smtClean="0"/>
              <a:t>거래내역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66" y="1690687"/>
            <a:ext cx="5130935" cy="4608512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5969134" y="372532"/>
            <a:ext cx="5130934" cy="1318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 smtClean="0"/>
              <a:t>비트코인 네트워크</a:t>
            </a:r>
            <a:endParaRPr kumimoji="1" lang="ko-KR" altLang="en-US" dirty="0"/>
          </a:p>
        </p:txBody>
      </p:sp>
      <p:sp>
        <p:nvSpPr>
          <p:cNvPr id="6" name="텍스트 상자 5"/>
          <p:cNvSpPr txBox="1"/>
          <p:nvPr/>
        </p:nvSpPr>
        <p:spPr>
          <a:xfrm>
            <a:off x="6172200" y="1574800"/>
            <a:ext cx="49278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b="1" dirty="0" smtClean="0"/>
              <a:t>P2P Networking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Full Node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ko-KR" altLang="en-US" dirty="0" smtClean="0"/>
              <a:t>전체 블록체인 유지관리하는 노드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스스로 거래 내역 유효성 확인 가능</a:t>
            </a:r>
            <a:endParaRPr kumimoji="1" lang="en-US" altLang="ko-KR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Lightweight Node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ko-KR" altLang="en-US" dirty="0" smtClean="0"/>
              <a:t>전체 블록 체인의 헤더 정보만 유지관리</a:t>
            </a:r>
            <a:endParaRPr kumimoji="1" lang="en-US" altLang="ko-KR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ko-KR" altLang="en-US" dirty="0" smtClean="0"/>
              <a:t>저장 공간 효율성 업</a:t>
            </a:r>
            <a:endParaRPr kumimoji="1" lang="en-US" altLang="ko-KR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ko-KR" altLang="en-US" dirty="0" smtClean="0"/>
              <a:t>대신 거래내역 효율성은 주변 </a:t>
            </a:r>
            <a:r>
              <a:rPr kumimoji="1" lang="en-US" altLang="ko-KR" dirty="0" smtClean="0"/>
              <a:t>Full node</a:t>
            </a:r>
            <a:r>
              <a:rPr kumimoji="1" lang="ko-KR" altLang="en-US" dirty="0" smtClean="0"/>
              <a:t>에 의존</a:t>
            </a:r>
            <a:endParaRPr kumimoji="1" lang="en-US" altLang="ko-KR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Mining Node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ko-KR" altLang="en-US" dirty="0" smtClean="0"/>
              <a:t>거래내역 취합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마이닝 과정 통해 블록 생성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비트코인 네트워크에 통화공급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442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마이닝과 블록체인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266" y="2726266"/>
            <a:ext cx="5402705" cy="20814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971" y="2726266"/>
            <a:ext cx="5752129" cy="270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81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유효블록 생성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841500"/>
            <a:ext cx="112014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9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문제점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0237" y="1825625"/>
            <a:ext cx="911152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해외 동향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ko-KR" altLang="en-US" dirty="0" smtClean="0"/>
              <a:t>최근 경쟁력 있는 비즈니스 플랫폼 개발 또는 파트너십 구축이 비즈니스 주도권을 결정하는 핵심 역량으로 부상</a:t>
            </a:r>
            <a:endParaRPr kumimoji="1" lang="en-US" altLang="ko-KR" dirty="0" smtClean="0"/>
          </a:p>
          <a:p>
            <a:r>
              <a:rPr kumimoji="1" lang="ko-KR" altLang="en-US" dirty="0" smtClean="0"/>
              <a:t>해외 글로벌 기업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대형 은행을 중심으로 블록체인 기반 표준 플랫폼을 개발 및 구축하는 컨소시엄 구성</a:t>
            </a:r>
            <a:endParaRPr kumimoji="1" lang="en-US" altLang="ko-KR" dirty="0" smtClean="0"/>
          </a:p>
          <a:p>
            <a:r>
              <a:rPr kumimoji="1" lang="ko-KR" altLang="en-US" dirty="0" smtClean="0"/>
              <a:t>가장 직접적으로는 금융업계에서 </a:t>
            </a:r>
            <a:r>
              <a:rPr kumimoji="1" lang="en-US" altLang="ko-KR" dirty="0" smtClean="0"/>
              <a:t>‘R3CEV</a:t>
            </a:r>
            <a:r>
              <a:rPr kumimoji="1" lang="ko-KR" altLang="en-US" dirty="0" smtClean="0"/>
              <a:t> 컨소시엄</a:t>
            </a:r>
            <a:r>
              <a:rPr kumimoji="1" lang="en-US" altLang="ko-KR" dirty="0" smtClean="0"/>
              <a:t>’</a:t>
            </a:r>
            <a:r>
              <a:rPr kumimoji="1" lang="ko-KR" altLang="en-US" dirty="0" smtClean="0"/>
              <a:t> 구축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블록체인 기반 거래 플랫폼 개발하고 복잡한 은행 간 거래를 간소화</a:t>
            </a:r>
            <a:endParaRPr kumimoji="1" lang="en-US" altLang="ko-KR" dirty="0" smtClean="0"/>
          </a:p>
          <a:p>
            <a:r>
              <a:rPr kumimoji="1" lang="en-US" altLang="ko-KR" dirty="0" smtClean="0"/>
              <a:t>MS</a:t>
            </a:r>
            <a:r>
              <a:rPr kumimoji="1" lang="ko-KR" altLang="en-US" dirty="0" smtClean="0"/>
              <a:t>나 </a:t>
            </a:r>
            <a:r>
              <a:rPr kumimoji="1" lang="en-US" altLang="ko-KR" dirty="0" smtClean="0"/>
              <a:t>IBM</a:t>
            </a:r>
            <a:r>
              <a:rPr kumimoji="1" lang="ko-KR" altLang="en-US" dirty="0" smtClean="0"/>
              <a:t> 등 글로벌 기업도 블록체인 기반 플랫폼에 관심을 갖고 자사 비즈니스와의 연계 및 상용화에 집중</a:t>
            </a:r>
            <a:endParaRPr kumimoji="1" lang="en-US" altLang="ko-KR" dirty="0" smtClean="0"/>
          </a:p>
          <a:p>
            <a:r>
              <a:rPr kumimoji="1" lang="en-US" altLang="ko-KR" dirty="0" smtClean="0"/>
              <a:t>MS</a:t>
            </a:r>
            <a:r>
              <a:rPr kumimoji="1" lang="ko-KR" altLang="en-US" dirty="0" smtClean="0"/>
              <a:t>는 </a:t>
            </a:r>
            <a:r>
              <a:rPr kumimoji="1" lang="en-US" altLang="ko-KR" dirty="0" smtClean="0"/>
              <a:t>‘</a:t>
            </a:r>
            <a:r>
              <a:rPr kumimoji="1" lang="ko-KR" altLang="en-US" dirty="0" smtClean="0"/>
              <a:t>스마트 계약 기능</a:t>
            </a:r>
            <a:r>
              <a:rPr kumimoji="1" lang="en-US" altLang="ko-KR" dirty="0" smtClean="0"/>
              <a:t>’</a:t>
            </a:r>
            <a:r>
              <a:rPr kumimoji="1" lang="ko-KR" altLang="en-US" dirty="0" smtClean="0"/>
              <a:t>을 상용화하는 프로젝트 진행 중</a:t>
            </a:r>
            <a:endParaRPr kumimoji="1" lang="en-US" altLang="ko-KR" dirty="0" smtClean="0"/>
          </a:p>
          <a:p>
            <a:r>
              <a:rPr kumimoji="1" lang="en-US" altLang="ko-KR" dirty="0" smtClean="0"/>
              <a:t>IBM</a:t>
            </a:r>
            <a:r>
              <a:rPr kumimoji="1" lang="ko-KR" altLang="en-US" dirty="0" smtClean="0"/>
              <a:t>은 </a:t>
            </a:r>
            <a:r>
              <a:rPr kumimoji="1" lang="en-US" altLang="ko-KR" dirty="0" smtClean="0"/>
              <a:t>’</a:t>
            </a:r>
            <a:r>
              <a:rPr kumimoji="1" lang="ko-KR" altLang="en-US" dirty="0" smtClean="0"/>
              <a:t>하이퍼 레저</a:t>
            </a:r>
            <a:r>
              <a:rPr kumimoji="1" lang="en-US" altLang="ko-KR" dirty="0" smtClean="0"/>
              <a:t>(Hyper ledger)’</a:t>
            </a:r>
            <a:r>
              <a:rPr kumimoji="1" lang="ko-KR" altLang="en-US" dirty="0" smtClean="0"/>
              <a:t> 프로젝트에 참여하여 글로벌 블록체인 기술 표준화 작업 진행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24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비트코인</a:t>
            </a:r>
            <a:r>
              <a:rPr kumimoji="1" lang="en-US" altLang="ko-KR" sz="2800" dirty="0" smtClean="0"/>
              <a:t>(</a:t>
            </a:r>
            <a:r>
              <a:rPr kumimoji="1" lang="ko-KR" altLang="en-US" sz="2800" dirty="0" smtClean="0"/>
              <a:t>새로운 개념의 화폐 등장</a:t>
            </a:r>
            <a:r>
              <a:rPr kumimoji="1" lang="en-US" altLang="ko-KR" sz="2800" dirty="0" smtClean="0"/>
              <a:t>)</a:t>
            </a:r>
            <a:endParaRPr kumimoji="1" lang="ko-KR" altLang="en-US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689" y="1690688"/>
            <a:ext cx="9736621" cy="464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2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스마트 계약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조건이 충족되었을 시 자동으로 계약 내용이 이행되게 하는 </a:t>
            </a:r>
            <a:r>
              <a:rPr lang="ko-KR" altLang="en-US" dirty="0" smtClean="0"/>
              <a:t>계약</a:t>
            </a:r>
            <a:endParaRPr lang="en-US" altLang="ko-KR" dirty="0" smtClean="0"/>
          </a:p>
          <a:p>
            <a:r>
              <a:rPr lang="ko-KR" altLang="en-US" dirty="0" smtClean="0"/>
              <a:t>매번 검토하는 비용 절감</a:t>
            </a:r>
            <a:r>
              <a:rPr lang="en-US" altLang="ko-KR" dirty="0" smtClean="0"/>
              <a:t>,</a:t>
            </a:r>
            <a:r>
              <a:rPr lang="ko-KR" altLang="en-US" dirty="0" smtClean="0"/>
              <a:t> 정부 행정처리 신속</a:t>
            </a:r>
            <a:endParaRPr lang="en-US" altLang="ko-KR" dirty="0" smtClean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634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R3CEV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스타트업 </a:t>
            </a:r>
            <a:r>
              <a:rPr kumimoji="1" lang="en-US" altLang="ko-KR" dirty="0" smtClean="0"/>
              <a:t>R3</a:t>
            </a:r>
            <a:r>
              <a:rPr kumimoji="1" lang="ko-KR" altLang="en-US" dirty="0" smtClean="0"/>
              <a:t>은 기본적인 시스템 설계 및 기술 개발 담당</a:t>
            </a:r>
            <a:endParaRPr kumimoji="1" lang="en-US" altLang="ko-KR" dirty="0" smtClean="0"/>
          </a:p>
          <a:p>
            <a:r>
              <a:rPr kumimoji="1" lang="ko-KR" altLang="en-US" dirty="0" smtClean="0"/>
              <a:t>회원사는 자사 </a:t>
            </a:r>
            <a:r>
              <a:rPr kumimoji="1" lang="en-US" altLang="ko-KR" dirty="0" smtClean="0"/>
              <a:t>API</a:t>
            </a:r>
            <a:r>
              <a:rPr kumimoji="1" lang="ko-KR" altLang="en-US" dirty="0" smtClean="0"/>
              <a:t>에 연결해 시스템 테스트</a:t>
            </a:r>
            <a:endParaRPr kumimoji="1" lang="en-US" altLang="ko-KR" dirty="0" smtClean="0"/>
          </a:p>
          <a:p>
            <a:r>
              <a:rPr kumimoji="1" lang="ko-KR" altLang="en-US" dirty="0" smtClean="0"/>
              <a:t>송금을 넘어 결제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회사채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보험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주식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부동산 등 여러 영역에 걸쳐 블록체인 기술 적용</a:t>
            </a:r>
            <a:endParaRPr kumimoji="1" lang="en-US" altLang="ko-KR" dirty="0" smtClean="0"/>
          </a:p>
          <a:p>
            <a:r>
              <a:rPr kumimoji="1" lang="ko-KR" altLang="en-US" dirty="0" smtClean="0"/>
              <a:t>국내 금융사 중에는 하나은행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신한 은행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국민은행이 가입</a:t>
            </a:r>
            <a:endParaRPr kumimoji="1" lang="en-US" altLang="ko-KR" dirty="0" smtClean="0"/>
          </a:p>
          <a:p>
            <a:r>
              <a:rPr kumimoji="1" lang="ko-KR" altLang="en-US" dirty="0" smtClean="0"/>
              <a:t>그러나 요새는 이탈하는 추세 </a:t>
            </a:r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0857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하이퍼 레저 프로젝트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리눅스 재단 주도</a:t>
            </a:r>
            <a:endParaRPr kumimoji="1" lang="en-US" altLang="ko-KR" dirty="0" smtClean="0"/>
          </a:p>
          <a:p>
            <a:r>
              <a:rPr kumimoji="1" lang="ko-KR" altLang="en-US" dirty="0" smtClean="0"/>
              <a:t>주로 기업결제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상품추적 및 관리 등을 위한 산업용 공동 플랫폼</a:t>
            </a:r>
            <a:endParaRPr kumimoji="1" lang="en-US" altLang="ko-KR" dirty="0" smtClean="0"/>
          </a:p>
          <a:p>
            <a:r>
              <a:rPr kumimoji="1" lang="ko-KR" altLang="en-US" dirty="0" smtClean="0"/>
              <a:t>한국에서는 코인플러그가 블록체인 기업으로 참여중</a:t>
            </a:r>
            <a:endParaRPr kumimoji="1" lang="en-US" altLang="ko-KR" dirty="0" smtClean="0"/>
          </a:p>
          <a:p>
            <a:r>
              <a:rPr kumimoji="1" lang="ko-KR" altLang="en-US" dirty="0" smtClean="0"/>
              <a:t>리눅스 재단의 오픈 프로젝트</a:t>
            </a:r>
            <a:endParaRPr kumimoji="1" lang="en-US" altLang="ko-KR" dirty="0" smtClean="0"/>
          </a:p>
          <a:p>
            <a:r>
              <a:rPr kumimoji="1" lang="ko-KR" altLang="en-US" dirty="0" smtClean="0"/>
              <a:t>수많은 기업들을 참여시키고 공동으로 작업</a:t>
            </a:r>
            <a:endParaRPr kumimoji="1" lang="en-US" altLang="ko-KR" dirty="0" smtClean="0"/>
          </a:p>
          <a:p>
            <a:r>
              <a:rPr kumimoji="1" lang="ko-KR" altLang="en-US" dirty="0" smtClean="0"/>
              <a:t>공동의 코드 작업을 </a:t>
            </a:r>
            <a:r>
              <a:rPr kumimoji="1" lang="en-US" altLang="ko-KR" dirty="0" err="1" smtClean="0"/>
              <a:t>github</a:t>
            </a:r>
            <a:r>
              <a:rPr kumimoji="1" lang="ko-KR" altLang="en-US" dirty="0" smtClean="0"/>
              <a:t>에서 찾아볼 수 있다</a:t>
            </a:r>
            <a:endParaRPr kumimoji="1" lang="en-US" altLang="ko-KR" dirty="0" smtClean="0"/>
          </a:p>
          <a:p>
            <a:r>
              <a:rPr kumimoji="1" lang="ko-KR" altLang="en-US" dirty="0" smtClean="0"/>
              <a:t>기업용 프레임워크와 코드베이스 개발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이를 이용해 안전하게 어플리케이션이나 플랫폼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하드웨어 등 개발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614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국내 동향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한국예탁결제원은 </a:t>
            </a:r>
            <a:r>
              <a:rPr kumimoji="1" lang="en-US" altLang="ko-KR" dirty="0" smtClean="0"/>
              <a:t>‘</a:t>
            </a:r>
            <a:r>
              <a:rPr kumimoji="1" lang="ko-KR" altLang="en-US" dirty="0" smtClean="0"/>
              <a:t>하이퍼 레저</a:t>
            </a:r>
            <a:r>
              <a:rPr kumimoji="1" lang="en-US" altLang="ko-KR" dirty="0" smtClean="0"/>
              <a:t>’</a:t>
            </a:r>
            <a:r>
              <a:rPr kumimoji="1" lang="ko-KR" altLang="en-US" dirty="0" smtClean="0"/>
              <a:t>에 회원으로 참여</a:t>
            </a:r>
            <a:endParaRPr kumimoji="1" lang="en-US" altLang="ko-KR" dirty="0" smtClean="0"/>
          </a:p>
          <a:p>
            <a:r>
              <a:rPr kumimoji="1" lang="ko-KR" altLang="en-US" dirty="0" smtClean="0"/>
              <a:t>한국거래소는 블록체인 기술을 적용한 </a:t>
            </a:r>
            <a:r>
              <a:rPr kumimoji="1" lang="en-US" altLang="ko-KR" dirty="0" smtClean="0"/>
              <a:t>KSM</a:t>
            </a:r>
            <a:r>
              <a:rPr kumimoji="1" lang="ko-KR" altLang="en-US" dirty="0" smtClean="0"/>
              <a:t> 프로젝트 진행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세계 두번째로 블록체인 기술을 자본 시장에 적용</a:t>
            </a:r>
            <a:endParaRPr kumimoji="1" lang="en-US" altLang="ko-KR" dirty="0" smtClean="0"/>
          </a:p>
          <a:p>
            <a:r>
              <a:rPr kumimoji="1" lang="ko-KR" altLang="en-US" dirty="0" smtClean="0"/>
              <a:t>삼성그룹은 </a:t>
            </a:r>
            <a:r>
              <a:rPr kumimoji="1" lang="en-US" altLang="ko-KR" dirty="0" smtClean="0"/>
              <a:t>IBM</a:t>
            </a:r>
            <a:r>
              <a:rPr kumimoji="1" lang="ko-KR" altLang="en-US" dirty="0" smtClean="0"/>
              <a:t>과 함께 </a:t>
            </a:r>
            <a:r>
              <a:rPr kumimoji="1" lang="en-US" altLang="ko-KR" dirty="0" err="1" smtClean="0"/>
              <a:t>IoT</a:t>
            </a:r>
            <a:r>
              <a:rPr kumimoji="1" lang="ko-KR" altLang="en-US" dirty="0" smtClean="0"/>
              <a:t>에 블록체인 기술을 접목하기에 시도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주요 금융 계열사 간 </a:t>
            </a:r>
            <a:r>
              <a:rPr kumimoji="1" lang="en-US" altLang="ko-KR" dirty="0" smtClean="0"/>
              <a:t>private </a:t>
            </a:r>
            <a:r>
              <a:rPr kumimoji="1" lang="ko-KR" altLang="en-US" dirty="0" smtClean="0"/>
              <a:t>블록체인을 개발</a:t>
            </a:r>
            <a:r>
              <a:rPr kumimoji="1" lang="en-US" altLang="ko-KR" dirty="0" smtClean="0"/>
              <a:t>.</a:t>
            </a:r>
          </a:p>
          <a:p>
            <a:r>
              <a:rPr kumimoji="1" lang="en-US" altLang="ko-KR" dirty="0" smtClean="0"/>
              <a:t>LG</a:t>
            </a:r>
            <a:r>
              <a:rPr kumimoji="1" lang="ko-KR" altLang="en-US" dirty="0" smtClean="0"/>
              <a:t>그룹은 </a:t>
            </a:r>
            <a:r>
              <a:rPr kumimoji="1" lang="en-US" altLang="ko-KR" dirty="0" smtClean="0"/>
              <a:t>LG CNS</a:t>
            </a:r>
            <a:r>
              <a:rPr kumimoji="1" lang="ko-KR" altLang="en-US" dirty="0" smtClean="0"/>
              <a:t>를 통해 </a:t>
            </a:r>
            <a:r>
              <a:rPr kumimoji="1" lang="en-US" altLang="ko-KR" dirty="0" smtClean="0"/>
              <a:t>2015</a:t>
            </a:r>
            <a:r>
              <a:rPr kumimoji="1" lang="ko-KR" altLang="en-US" dirty="0" smtClean="0"/>
              <a:t>년 이미 국내 최초로 비상장주식 유통 플랫폼 개발에 성공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국내 스타트업의 전자증권 시범 발행에 성공</a:t>
            </a:r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1249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삼성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ko-KR" dirty="0" smtClean="0"/>
              <a:t>IBM</a:t>
            </a:r>
            <a:r>
              <a:rPr kumimoji="1" lang="ko-KR" altLang="en-US" dirty="0" smtClean="0"/>
              <a:t>과 협력하여 </a:t>
            </a:r>
            <a:r>
              <a:rPr kumimoji="1" lang="en-US" altLang="ko-KR" dirty="0" smtClean="0"/>
              <a:t>ADEPT</a:t>
            </a:r>
            <a:r>
              <a:rPr kumimoji="1" lang="ko-KR" altLang="en-US" dirty="0" smtClean="0"/>
              <a:t> 연구 중에 있음</a:t>
            </a:r>
            <a:endParaRPr kumimoji="1" lang="en-US" altLang="ko-KR" dirty="0" smtClean="0"/>
          </a:p>
          <a:p>
            <a:r>
              <a:rPr kumimoji="1" lang="ko-KR" altLang="en-US" dirty="0" smtClean="0"/>
              <a:t>블록체인 기반의 </a:t>
            </a:r>
            <a:r>
              <a:rPr kumimoji="1" lang="en-US" altLang="ko-KR" dirty="0" err="1" smtClean="0"/>
              <a:t>IoT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연구 </a:t>
            </a:r>
            <a:endParaRPr kumimoji="1" lang="en-US" altLang="ko-KR" dirty="0" smtClean="0"/>
          </a:p>
          <a:p>
            <a:r>
              <a:rPr kumimoji="1" lang="en-US" altLang="ko-KR" dirty="0" smtClean="0"/>
              <a:t>Use case)</a:t>
            </a:r>
          </a:p>
          <a:p>
            <a:r>
              <a:rPr kumimoji="1" lang="ko-KR" altLang="en-US" dirty="0" smtClean="0"/>
              <a:t>삼성의 세탁기 제품이 세재가 떨어지면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사용자에게 알려서 세재를 자동적으로 재 주문하는 시스템</a:t>
            </a:r>
            <a:endParaRPr kumimoji="1" lang="en-US" altLang="ko-KR" dirty="0"/>
          </a:p>
          <a:p>
            <a:r>
              <a:rPr lang="ko-KR" altLang="ko-KR" dirty="0" smtClean="0"/>
              <a:t>이 </a:t>
            </a:r>
            <a:r>
              <a:rPr lang="ko-KR" altLang="ko-KR" dirty="0"/>
              <a:t>때 세재 소매상인은</a:t>
            </a:r>
            <a:r>
              <a:rPr lang="en-US" altLang="ko-KR" dirty="0"/>
              <a:t> washer</a:t>
            </a:r>
            <a:r>
              <a:rPr lang="ko-KR" altLang="ko-KR" dirty="0"/>
              <a:t>의 계약에 대해 유효성을 결정하고</a:t>
            </a:r>
            <a:r>
              <a:rPr lang="en-US" altLang="ko-KR" dirty="0"/>
              <a:t>, </a:t>
            </a:r>
            <a:r>
              <a:rPr lang="ko-KR" altLang="ko-KR" dirty="0"/>
              <a:t>지불을 받고 세재 주문에 대해 보급을 실행한다</a:t>
            </a:r>
            <a:r>
              <a:rPr lang="en-US" altLang="ko-KR" dirty="0" smtClean="0"/>
              <a:t>.</a:t>
            </a:r>
          </a:p>
          <a:p>
            <a:pPr latinLnBrk="0"/>
            <a:r>
              <a:rPr lang="en-US" altLang="ko-KR" dirty="0"/>
              <a:t> ADEPT</a:t>
            </a:r>
            <a:r>
              <a:rPr lang="ko-KR" altLang="ko-KR" dirty="0"/>
              <a:t>에서는</a:t>
            </a:r>
            <a:r>
              <a:rPr lang="en-US" altLang="ko-KR" dirty="0"/>
              <a:t> </a:t>
            </a:r>
            <a:r>
              <a:rPr lang="en-US" altLang="ko-KR" dirty="0" err="1"/>
              <a:t>Ethereum</a:t>
            </a:r>
            <a:r>
              <a:rPr lang="ko-KR" altLang="ko-KR" dirty="0"/>
              <a:t>을 이용해서 자신의 잔고를 확인하고</a:t>
            </a:r>
            <a:r>
              <a:rPr lang="en-US" altLang="ko-KR" dirty="0"/>
              <a:t> Mining</a:t>
            </a:r>
            <a:r>
              <a:rPr lang="ko-KR" altLang="ko-KR" dirty="0"/>
              <a:t>을 수행하는 작업을 한다</a:t>
            </a:r>
            <a:r>
              <a:rPr lang="en-US" altLang="ko-KR" dirty="0"/>
              <a:t>. </a:t>
            </a:r>
            <a:r>
              <a:rPr lang="ko-KR" altLang="ko-KR" dirty="0"/>
              <a:t>그리고</a:t>
            </a:r>
            <a:r>
              <a:rPr lang="en-US" altLang="ko-KR" dirty="0"/>
              <a:t> </a:t>
            </a:r>
            <a:r>
              <a:rPr lang="en-US" altLang="ko-KR" dirty="0" err="1"/>
              <a:t>Telehash</a:t>
            </a:r>
            <a:r>
              <a:rPr lang="ko-KR" altLang="ko-KR" dirty="0"/>
              <a:t>를 기반으로 메세지를 주고받기도 하며</a:t>
            </a:r>
            <a:r>
              <a:rPr lang="en-US" altLang="ko-KR" dirty="0"/>
              <a:t>, </a:t>
            </a:r>
            <a:r>
              <a:rPr lang="en-US" altLang="ko-KR" dirty="0" err="1"/>
              <a:t>BitTorrent</a:t>
            </a:r>
            <a:r>
              <a:rPr lang="ko-KR" altLang="ko-KR" dirty="0"/>
              <a:t>를 이용하여</a:t>
            </a:r>
            <a:r>
              <a:rPr lang="en-US" altLang="ko-KR" dirty="0"/>
              <a:t> File Sharing</a:t>
            </a:r>
            <a:r>
              <a:rPr lang="ko-KR" altLang="ko-KR" dirty="0"/>
              <a:t>을 수행한다</a:t>
            </a:r>
            <a:r>
              <a:rPr lang="en-US" altLang="ko-KR" dirty="0"/>
              <a:t>. </a:t>
            </a:r>
            <a:endParaRPr lang="ko-KR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74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KSM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KSM</a:t>
            </a:r>
            <a:r>
              <a:rPr lang="ko-KR" altLang="en-US" dirty="0"/>
              <a:t>은 크라우드펀딩 성공기업</a:t>
            </a:r>
            <a:r>
              <a:rPr lang="en-US" altLang="ko-KR" dirty="0"/>
              <a:t>, </a:t>
            </a:r>
            <a:r>
              <a:rPr lang="ko-KR" altLang="en-US" dirty="0"/>
              <a:t>혁신센터 및 기업은행</a:t>
            </a:r>
            <a:r>
              <a:rPr lang="en-US" altLang="ko-KR" dirty="0"/>
              <a:t>, </a:t>
            </a:r>
            <a:r>
              <a:rPr lang="ko-KR" altLang="en-US" dirty="0"/>
              <a:t>한국성장금융</a:t>
            </a:r>
            <a:r>
              <a:rPr lang="en-US" altLang="ko-KR" dirty="0"/>
              <a:t>, </a:t>
            </a:r>
            <a:r>
              <a:rPr lang="ko-KR" altLang="en-US" dirty="0"/>
              <a:t>산업은행 등 정책금융기관 추천기업 등 스타트업 기업의 비상장주식을 거래할 수 있도록 거래소가 개설하는 장외거래 플랫폼이다</a:t>
            </a:r>
            <a:r>
              <a:rPr lang="en-US" altLang="ko-KR" dirty="0"/>
              <a:t>. </a:t>
            </a:r>
            <a:r>
              <a:rPr lang="ko-KR" altLang="en-US" dirty="0"/>
              <a:t>투자자간 주식매매가 가능한 모바일 기반의 거래시스템으로 만들어진다</a:t>
            </a:r>
            <a:r>
              <a:rPr lang="en-US" altLang="ko-KR" dirty="0"/>
              <a:t>. </a:t>
            </a:r>
            <a:r>
              <a:rPr lang="ko-KR" altLang="en-US" dirty="0"/>
              <a:t>거래소는 증권사들과 함께 투자자들이 채팅창을 통해 일대일로 조건을 협상하고 매매 거래를 할 수 있도록 시스템을 구축하고 있다</a:t>
            </a:r>
            <a:r>
              <a:rPr lang="en-US" altLang="ko-KR" dirty="0"/>
              <a:t>.  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31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기타</a:t>
            </a:r>
            <a:endParaRPr kumimoji="1"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38200" y="1690688"/>
            <a:ext cx="5121166" cy="4486275"/>
          </a:xfrm>
        </p:spPr>
        <p:txBody>
          <a:bodyPr>
            <a:normAutofit fontScale="92500" lnSpcReduction="10000"/>
          </a:bodyPr>
          <a:lstStyle/>
          <a:p>
            <a:r>
              <a:rPr kumimoji="1" lang="ko-KR" altLang="en-US" dirty="0" smtClean="0"/>
              <a:t>국민은행 </a:t>
            </a:r>
            <a:r>
              <a:rPr kumimoji="1" lang="mr-IN" altLang="ko-KR" dirty="0" smtClean="0"/>
              <a:t>–</a:t>
            </a:r>
            <a:r>
              <a:rPr kumimoji="1" lang="ko-KR" altLang="en-US" dirty="0" smtClean="0"/>
              <a:t> 비대면 실명 확인 증빙자료의 위변조 여부 확인하는 시스템</a:t>
            </a:r>
            <a:endParaRPr kumimoji="1" lang="en-US" altLang="ko-KR" dirty="0" smtClean="0"/>
          </a:p>
          <a:p>
            <a:r>
              <a:rPr kumimoji="1" lang="ko-KR" altLang="en-US" dirty="0" smtClean="0"/>
              <a:t>신한 은행 </a:t>
            </a:r>
            <a:r>
              <a:rPr kumimoji="1" lang="mr-IN" altLang="ko-KR" dirty="0" smtClean="0"/>
              <a:t>–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‘</a:t>
            </a:r>
            <a:r>
              <a:rPr kumimoji="1" lang="ko-KR" altLang="en-US" dirty="0" smtClean="0"/>
              <a:t>신한 골드 안심 서비스</a:t>
            </a:r>
            <a:r>
              <a:rPr kumimoji="1" lang="en-US" altLang="ko-KR" dirty="0" smtClean="0"/>
              <a:t>’</a:t>
            </a:r>
            <a:r>
              <a:rPr kumimoji="1" lang="ko-KR" altLang="en-US" dirty="0" smtClean="0"/>
              <a:t>를 통해 골드바 구매 교환증과 보증서를 발급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스트리미</a:t>
            </a:r>
            <a:endParaRPr kumimoji="1" lang="en-US" altLang="ko-KR" dirty="0" smtClean="0"/>
          </a:p>
          <a:p>
            <a:r>
              <a:rPr kumimoji="1" lang="en-US" altLang="ko-KR" dirty="0" smtClean="0"/>
              <a:t>IBK</a:t>
            </a:r>
            <a:r>
              <a:rPr kumimoji="1" lang="ko-KR" altLang="en-US" dirty="0" smtClean="0"/>
              <a:t> 기업은행 </a:t>
            </a:r>
            <a:r>
              <a:rPr kumimoji="1" lang="mr-IN" altLang="ko-KR" dirty="0" smtClean="0"/>
              <a:t>–</a:t>
            </a:r>
            <a:r>
              <a:rPr kumimoji="1" lang="ko-KR" altLang="en-US" dirty="0" smtClean="0"/>
              <a:t> 스타트업 코빗과 업무협약 체결하여 보안시스템 개발</a:t>
            </a:r>
            <a:endParaRPr kumimoji="1" lang="en-US" altLang="ko-KR" dirty="0" smtClean="0"/>
          </a:p>
          <a:p>
            <a:r>
              <a:rPr kumimoji="1" lang="ko-KR" altLang="en-US" dirty="0" smtClean="0"/>
              <a:t>정보의 자산 관리 등</a:t>
            </a:r>
            <a:endParaRPr kumimoji="1" lang="en-US" altLang="ko-KR" dirty="0"/>
          </a:p>
          <a:p>
            <a:r>
              <a:rPr kumimoji="1" lang="ko-KR" altLang="en-US" dirty="0" smtClean="0"/>
              <a:t>블로코는 경기도 온라인 투표 사업에 스마트계약 지원</a:t>
            </a:r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746" y="774377"/>
            <a:ext cx="4214648" cy="36500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746" y="3295210"/>
            <a:ext cx="3145887" cy="63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1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블록체인이란</a:t>
            </a:r>
            <a:r>
              <a:rPr kumimoji="1" lang="en-US" altLang="ko-KR" dirty="0" smtClean="0"/>
              <a:t>?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8867" y="3133809"/>
            <a:ext cx="4478867" cy="1839739"/>
          </a:xfrm>
        </p:spPr>
        <p:txBody>
          <a:bodyPr>
            <a:normAutofit/>
          </a:bodyPr>
          <a:lstStyle/>
          <a:p>
            <a:r>
              <a:rPr kumimoji="1" lang="ko-KR" altLang="en-US" sz="1800" dirty="0" smtClean="0"/>
              <a:t>비트코인의 거래기록 저장 기술</a:t>
            </a:r>
            <a:endParaRPr kumimoji="1" lang="en-US" altLang="ko-KR" sz="1800" dirty="0" smtClean="0"/>
          </a:p>
          <a:p>
            <a:r>
              <a:rPr kumimoji="1" lang="ko-KR" altLang="en-US" sz="1800" dirty="0" smtClean="0"/>
              <a:t>위변조를 쉽게 적발할 수 있도록 구조화된 시스템</a:t>
            </a:r>
            <a:endParaRPr kumimoji="1" lang="en-US" altLang="ko-KR" sz="1800" dirty="0" smtClean="0"/>
          </a:p>
          <a:p>
            <a:r>
              <a:rPr kumimoji="1" lang="ko-KR" altLang="en-US" sz="1800" dirty="0" smtClean="0"/>
              <a:t>분산되어 통신하며 업데이트되는 장부</a:t>
            </a:r>
            <a:endParaRPr kumimoji="1" lang="en-US" altLang="ko-KR" sz="1800" dirty="0" smtClean="0"/>
          </a:p>
          <a:p>
            <a:endParaRPr kumimoji="1" lang="en-US" altLang="ko-KR" sz="1800" dirty="0" smtClean="0"/>
          </a:p>
          <a:p>
            <a:endParaRPr kumimoji="1" lang="ko-KR" altLang="en-US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734" y="2356781"/>
            <a:ext cx="6874933" cy="339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1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60" y="883508"/>
            <a:ext cx="10058400" cy="521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4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78" y="837513"/>
            <a:ext cx="10058400" cy="522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2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29619"/>
            <a:ext cx="10058400" cy="521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6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30" y="2458995"/>
            <a:ext cx="11351940" cy="2803234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838200" y="797611"/>
            <a:ext cx="10515600" cy="1325563"/>
          </a:xfrm>
        </p:spPr>
        <p:txBody>
          <a:bodyPr/>
          <a:lstStyle/>
          <a:p>
            <a:r>
              <a:rPr kumimoji="1" lang="ko-KR" altLang="en-US" dirty="0" smtClean="0"/>
              <a:t>그동안 무결성 검증을 위한 노력</a:t>
            </a:r>
            <a:r>
              <a:rPr kumimoji="1" lang="mr-IN" altLang="ko-KR" dirty="0" smtClean="0"/>
              <a:t>…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8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25500"/>
            <a:ext cx="10058400" cy="521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4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29619"/>
            <a:ext cx="10058400" cy="521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52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531</Words>
  <Application>Microsoft Macintosh PowerPoint</Application>
  <PresentationFormat>와이드스크린</PresentationFormat>
  <Paragraphs>67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0" baseType="lpstr">
      <vt:lpstr>맑은 고딕</vt:lpstr>
      <vt:lpstr>Mangal</vt:lpstr>
      <vt:lpstr>Arial</vt:lpstr>
      <vt:lpstr>Office 테마</vt:lpstr>
      <vt:lpstr>블록체인</vt:lpstr>
      <vt:lpstr>비트코인(새로운 개념의 화폐 등장)</vt:lpstr>
      <vt:lpstr>블록체인이란?</vt:lpstr>
      <vt:lpstr>PowerPoint 프레젠테이션</vt:lpstr>
      <vt:lpstr>PowerPoint 프레젠테이션</vt:lpstr>
      <vt:lpstr>PowerPoint 프레젠테이션</vt:lpstr>
      <vt:lpstr>그동안 무결성 검증을 위한 노력…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블록체인 기술</vt:lpstr>
      <vt:lpstr>거래내역</vt:lpstr>
      <vt:lpstr>마이닝과 블록체인</vt:lpstr>
      <vt:lpstr>유효블록 생성</vt:lpstr>
      <vt:lpstr>문제점</vt:lpstr>
      <vt:lpstr>해외 동향</vt:lpstr>
      <vt:lpstr>스마트 계약</vt:lpstr>
      <vt:lpstr>R3CEV</vt:lpstr>
      <vt:lpstr>하이퍼 레저 프로젝트</vt:lpstr>
      <vt:lpstr>국내 동향</vt:lpstr>
      <vt:lpstr>삼성</vt:lpstr>
      <vt:lpstr>KSM</vt:lpstr>
      <vt:lpstr>기타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블록체인</dc:title>
  <dc:creator>twih@naver.com</dc:creator>
  <cp:lastModifiedBy>twih@naver.com</cp:lastModifiedBy>
  <cp:revision>15</cp:revision>
  <dcterms:created xsi:type="dcterms:W3CDTF">2017-01-19T09:00:22Z</dcterms:created>
  <dcterms:modified xsi:type="dcterms:W3CDTF">2017-01-19T10:23:21Z</dcterms:modified>
</cp:coreProperties>
</file>